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2" r:id="rId8"/>
    <p:sldId id="261" r:id="rId9"/>
    <p:sldId id="264" r:id="rId10"/>
    <p:sldId id="265" r:id="rId11"/>
    <p:sldId id="266" r:id="rId12"/>
    <p:sldId id="274" r:id="rId13"/>
    <p:sldId id="275" r:id="rId14"/>
    <p:sldId id="27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7789E-E7CF-4888-8C6B-DA00446D728D}">
          <p14:sldIdLst>
            <p14:sldId id="256"/>
            <p14:sldId id="277"/>
            <p14:sldId id="257"/>
            <p14:sldId id="258"/>
            <p14:sldId id="259"/>
            <p14:sldId id="260"/>
            <p14:sldId id="262"/>
            <p14:sldId id="261"/>
            <p14:sldId id="264"/>
            <p14:sldId id="265"/>
            <p14:sldId id="266"/>
            <p14:sldId id="274"/>
            <p14:sldId id="275"/>
            <p14:sldId id="276"/>
            <p14:sldId id="267"/>
          </p14:sldIdLst>
        </p14:section>
        <p14:section name="Untitled Section" id="{7CA87DA1-1754-4FEA-9F65-9A6E7ACA29FB}">
          <p14:sldIdLst>
            <p14:sldId id="268"/>
            <p14:sldId id="269"/>
            <p14:sldId id="270"/>
            <p14:sldId id="271"/>
            <p14:sldId id="272"/>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504A-E789-B3B1-A10E-258CBE99F7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7DCC7-8EAA-1203-539C-9101D60C0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809167-AE09-C6A6-C27B-5C1714FF032F}"/>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4388D3CE-B642-E23F-821A-A315F0430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48EC8-87D5-1B61-EAAC-F564BDA62598}"/>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263668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D373-E7B4-27A4-5AF5-44B66FD6E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17D623-05D9-E29A-8E9B-05CCEEA01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A2EAE-11D1-F58C-3466-D32DB640751F}"/>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BEB6F29B-3D05-77C9-EC3E-1BC04DAF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C64E-4C41-0335-893C-49E92EE314F9}"/>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67635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41DED-E6AB-EA7B-F8ED-0119CA0FCB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AC433-DF6C-901E-37E8-BBB41568F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A107-ED0E-5362-9D99-353E81B8D6D6}"/>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9BAD6708-0DA1-99CD-BB30-E208C6B1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8E763-9FA4-0235-207A-7B3313CA0B09}"/>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314586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AF-A8C4-4DF8-1ED6-4FAE322A0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63324-1CBF-E0BB-97DC-BF6C54949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E7E5B-4620-E61F-A6D7-16405DD59A91}"/>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7B1186CC-B827-C867-3588-8DB50CEAC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392C7-8258-ADD5-A9E0-51F61147F285}"/>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215956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85CC-448F-98BB-10BE-B2EB72A98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548C94-6F50-0809-90BC-9136B49A1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BED1F-DCE4-FD69-BA4D-03823BB8ED1B}"/>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1EEC6B46-4822-1083-D70B-2C79BD859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91EE-EDC7-5176-D1F0-56BCFF43B71C}"/>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44903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C15C-8C38-D6C0-D02B-6F7E03B79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E84C8-D481-6C30-C1EC-25D2623B0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17821-237C-3FFE-EAC4-76D22459F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B34E8-8161-333C-A679-1279510CFB82}"/>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6" name="Footer Placeholder 5">
            <a:extLst>
              <a:ext uri="{FF2B5EF4-FFF2-40B4-BE49-F238E27FC236}">
                <a16:creationId xmlns:a16="http://schemas.microsoft.com/office/drawing/2014/main" id="{D276DCE3-9F9C-6F42-962D-47BDC317D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D422F-0E9F-AE48-6F2F-89B448C39715}"/>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30740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AB74-0DE8-1EA4-81AB-CDEADFF8FB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F01762-3281-6083-7F40-D85B039EC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0696D-3DF4-3E71-F5A2-1800CED5F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818FA-676D-D7DE-89D5-87BCE3920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B9A8BB-D9B7-97EC-580B-C56B976B7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CDAE10-7582-5354-6567-B75FF0319E9C}"/>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8" name="Footer Placeholder 7">
            <a:extLst>
              <a:ext uri="{FF2B5EF4-FFF2-40B4-BE49-F238E27FC236}">
                <a16:creationId xmlns:a16="http://schemas.microsoft.com/office/drawing/2014/main" id="{AF20D487-DFD9-1AE2-E064-88CD75F70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B1D6E-CA8E-FFAF-7781-5627F22F42E6}"/>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338399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F3AB-35A7-A2CC-FF24-81DECD55A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F686B-D365-B0A6-16E4-AB15BAE49D96}"/>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4" name="Footer Placeholder 3">
            <a:extLst>
              <a:ext uri="{FF2B5EF4-FFF2-40B4-BE49-F238E27FC236}">
                <a16:creationId xmlns:a16="http://schemas.microsoft.com/office/drawing/2014/main" id="{CFADE23E-D42B-E21F-38D7-E8A9C6154F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8096E8-DEFE-9805-868B-0DF39C6F0B33}"/>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65206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6204E-4F99-430E-B3B5-CB0D2B211804}"/>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3" name="Footer Placeholder 2">
            <a:extLst>
              <a:ext uri="{FF2B5EF4-FFF2-40B4-BE49-F238E27FC236}">
                <a16:creationId xmlns:a16="http://schemas.microsoft.com/office/drawing/2014/main" id="{EF141E8C-A1E5-3CD5-9F71-6BF300FE4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C79E9-284A-A9A9-3856-24CD1BF50473}"/>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281828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7274-D3E3-F22E-2FDF-3BF3E6A20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8FEEB-49C3-A86A-5020-9FB090FA6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64B06-A4B2-D1DF-14AF-464B34778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BD698-29B8-7F49-D1E7-F1BFF246B4D5}"/>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6" name="Footer Placeholder 5">
            <a:extLst>
              <a:ext uri="{FF2B5EF4-FFF2-40B4-BE49-F238E27FC236}">
                <a16:creationId xmlns:a16="http://schemas.microsoft.com/office/drawing/2014/main" id="{B06EBAC8-8A8F-1F87-9127-FED21279A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FA983-D12A-0CD3-78E0-B71DF92A6B77}"/>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43819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12E0-1594-EF76-1ECB-299262CB8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97E60F-29E4-3E4A-CB78-5C703ED90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944B1-BE0D-DA3C-EC0F-012E5D778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CCFF9-8CAB-FF50-37E4-B1B287F7B106}"/>
              </a:ext>
            </a:extLst>
          </p:cNvPr>
          <p:cNvSpPr>
            <a:spLocks noGrp="1"/>
          </p:cNvSpPr>
          <p:nvPr>
            <p:ph type="dt" sz="half" idx="10"/>
          </p:nvPr>
        </p:nvSpPr>
        <p:spPr/>
        <p:txBody>
          <a:bodyPr/>
          <a:lstStyle/>
          <a:p>
            <a:fld id="{9E9A21EC-D72A-4432-9F6B-624BDFF0269B}" type="datetimeFigureOut">
              <a:rPr lang="en-US" smtClean="0"/>
              <a:t>6/7/2024</a:t>
            </a:fld>
            <a:endParaRPr lang="en-US"/>
          </a:p>
        </p:txBody>
      </p:sp>
      <p:sp>
        <p:nvSpPr>
          <p:cNvPr id="6" name="Footer Placeholder 5">
            <a:extLst>
              <a:ext uri="{FF2B5EF4-FFF2-40B4-BE49-F238E27FC236}">
                <a16:creationId xmlns:a16="http://schemas.microsoft.com/office/drawing/2014/main" id="{8ECE6546-965E-DACE-98DF-BCACB60C7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51F88-73AF-DF62-68B5-81D5BC7C09A4}"/>
              </a:ext>
            </a:extLst>
          </p:cNvPr>
          <p:cNvSpPr>
            <a:spLocks noGrp="1"/>
          </p:cNvSpPr>
          <p:nvPr>
            <p:ph type="sldNum" sz="quarter" idx="12"/>
          </p:nvPr>
        </p:nvSpPr>
        <p:spPr/>
        <p:txBody>
          <a:bodyPr/>
          <a:lstStyle/>
          <a:p>
            <a:fld id="{1F6528A3-77C5-4076-914E-307B3465CD13}" type="slidenum">
              <a:rPr lang="en-US" smtClean="0"/>
              <a:t>‹#›</a:t>
            </a:fld>
            <a:endParaRPr lang="en-US"/>
          </a:p>
        </p:txBody>
      </p:sp>
    </p:spTree>
    <p:extLst>
      <p:ext uri="{BB962C8B-B14F-4D97-AF65-F5344CB8AC3E}">
        <p14:creationId xmlns:p14="http://schemas.microsoft.com/office/powerpoint/2010/main" val="238387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76E4C-5D79-9FB7-8395-8AC831383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6CFFC-4293-2751-6AD7-E04207480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C689F-0D40-4686-D9F2-4E5CB0C06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A21EC-D72A-4432-9F6B-624BDFF0269B}" type="datetimeFigureOut">
              <a:rPr lang="en-US" smtClean="0"/>
              <a:t>6/7/2024</a:t>
            </a:fld>
            <a:endParaRPr lang="en-US"/>
          </a:p>
        </p:txBody>
      </p:sp>
      <p:sp>
        <p:nvSpPr>
          <p:cNvPr id="5" name="Footer Placeholder 4">
            <a:extLst>
              <a:ext uri="{FF2B5EF4-FFF2-40B4-BE49-F238E27FC236}">
                <a16:creationId xmlns:a16="http://schemas.microsoft.com/office/drawing/2014/main" id="{24B523AB-F2C1-2584-8C23-9B1124263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25253-A534-8838-E799-45E6CEE23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528A3-77C5-4076-914E-307B3465CD13}" type="slidenum">
              <a:rPr lang="en-US" smtClean="0"/>
              <a:t>‹#›</a:t>
            </a:fld>
            <a:endParaRPr lang="en-US"/>
          </a:p>
        </p:txBody>
      </p:sp>
    </p:spTree>
    <p:extLst>
      <p:ext uri="{BB962C8B-B14F-4D97-AF65-F5344CB8AC3E}">
        <p14:creationId xmlns:p14="http://schemas.microsoft.com/office/powerpoint/2010/main" val="270682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CBE2-9A71-E28C-C5F7-2A9E2C0A0412}"/>
              </a:ext>
            </a:extLst>
          </p:cNvPr>
          <p:cNvSpPr>
            <a:spLocks noGrp="1"/>
          </p:cNvSpPr>
          <p:nvPr>
            <p:ph type="ctrTitle"/>
          </p:nvPr>
        </p:nvSpPr>
        <p:spPr>
          <a:xfrm>
            <a:off x="1524000" y="2722100"/>
            <a:ext cx="9144000" cy="2082018"/>
          </a:xfrm>
        </p:spPr>
        <p:txBody>
          <a:bodyPr>
            <a:normAutofit fontScale="90000"/>
          </a:bodyPr>
          <a:lstStyle/>
          <a:p>
            <a:pPr marL="0" marR="0">
              <a:spcBef>
                <a:spcPts val="0"/>
              </a:spcBef>
              <a:spcAft>
                <a:spcPts val="0"/>
              </a:spcAft>
            </a:pPr>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DISEMINAREA PROIECTULUI ERASMUS+ AL LICEULUI TEORETIC „HENRI COANDĂ” BACĂU</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a:r>
            <a:b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br>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NUMĂR PROIECT: 2023-</a:t>
            </a:r>
            <a:r>
              <a:rPr lang="ro-RO" sz="1800" kern="100" dirty="0">
                <a:effectLst/>
                <a:latin typeface="Arial Narrow" panose="020B0606020202030204" pitchFamily="34" charset="0"/>
                <a:ea typeface="Calibri" panose="020F0502020204030204" pitchFamily="34" charset="0"/>
                <a:cs typeface="Times New Roman" panose="02020603050405020304" pitchFamily="18" charset="0"/>
              </a:rPr>
              <a:t> </a:t>
            </a:r>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1-RO01-KA121-SCH-000130464  </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a:r>
            <a:b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br>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PENTRU ȘCOLI ACREDITATE</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a:r>
            <a:b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br>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COD DE ACREDITARE: 2022-1-RO01-KA120-SCH-000105409</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
            </a:r>
            <a:b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D492A1DF-BC3E-DFD1-3DC5-9AA2B1720C5F}"/>
              </a:ext>
            </a:extLst>
          </p:cNvPr>
          <p:cNvSpPr>
            <a:spLocks noGrp="1"/>
          </p:cNvSpPr>
          <p:nvPr>
            <p:ph type="subTitle" idx="1"/>
          </p:nvPr>
        </p:nvSpPr>
        <p:spPr>
          <a:xfrm>
            <a:off x="1524000" y="5120640"/>
            <a:ext cx="9144000" cy="1434904"/>
          </a:xfrm>
        </p:spPr>
        <p:txBody>
          <a:bodyPr>
            <a:normAutofit fontScale="85000" lnSpcReduction="20000"/>
          </a:bodyPr>
          <a:lstStyle/>
          <a:p>
            <a:r>
              <a:rPr lang="ro-RO" sz="1800" kern="100" dirty="0">
                <a:effectLst/>
                <a:latin typeface="Arial Black" panose="020B0A04020102020204" pitchFamily="34" charset="0"/>
                <a:ea typeface="Calibri" panose="020F0502020204030204" pitchFamily="34" charset="0"/>
                <a:cs typeface="Times New Roman" panose="02020603050405020304" pitchFamily="18" charset="0"/>
              </a:rPr>
              <a:t>Realizat de </a:t>
            </a:r>
            <a:r>
              <a:rPr lang="en-US" sz="1800" kern="100" dirty="0" err="1">
                <a:effectLst/>
                <a:latin typeface="Arial Black" panose="020B0A04020102020204" pitchFamily="34" charset="0"/>
                <a:ea typeface="Calibri" panose="020F0502020204030204" pitchFamily="34" charset="0"/>
                <a:cs typeface="Times New Roman" panose="02020603050405020304" pitchFamily="18" charset="0"/>
              </a:rPr>
              <a:t>profesorii</a:t>
            </a:r>
            <a:r>
              <a:rPr lang="en-US" sz="1800" kern="100" dirty="0" smtClean="0">
                <a:effectLst/>
                <a:latin typeface="Arial Black" panose="020B0A04020102020204" pitchFamily="34" charset="0"/>
                <a:ea typeface="Calibri" panose="020F0502020204030204" pitchFamily="34" charset="0"/>
                <a:cs typeface="Times New Roman" panose="02020603050405020304" pitchFamily="18" charset="0"/>
              </a:rPr>
              <a:t>:</a:t>
            </a:r>
            <a:endParaRPr lang="ro-RO" sz="1800" kern="100" dirty="0" smtClean="0">
              <a:effectLst/>
              <a:latin typeface="Arial Black" panose="020B0A04020102020204" pitchFamily="34" charset="0"/>
              <a:ea typeface="Calibri" panose="020F0502020204030204" pitchFamily="34" charset="0"/>
              <a:cs typeface="Times New Roman" panose="02020603050405020304" pitchFamily="18" charset="0"/>
            </a:endParaRPr>
          </a:p>
          <a:p>
            <a:r>
              <a:rPr lang="en-US" sz="1800" kern="100" dirty="0" smtClean="0">
                <a:effectLst/>
                <a:latin typeface="Arial Black" panose="020B0A04020102020204" pitchFamily="34" charset="0"/>
                <a:ea typeface="Calibri" panose="020F0502020204030204" pitchFamily="34" charset="0"/>
                <a:cs typeface="Times New Roman" panose="02020603050405020304" pitchFamily="18" charset="0"/>
              </a:rPr>
              <a:t>-</a:t>
            </a:r>
            <a:r>
              <a:rPr lang="en-US" sz="1800" kern="100" dirty="0" err="1">
                <a:effectLst/>
                <a:latin typeface="Arial Black" panose="020B0A04020102020204" pitchFamily="34" charset="0"/>
                <a:ea typeface="Calibri" panose="020F0502020204030204" pitchFamily="34" charset="0"/>
                <a:cs typeface="Times New Roman" panose="02020603050405020304" pitchFamily="18" charset="0"/>
              </a:rPr>
              <a:t>Nămoloșanu</a:t>
            </a:r>
            <a:r>
              <a:rPr lang="en-US" sz="1800" kern="100" dirty="0">
                <a:effectLst/>
                <a:latin typeface="Arial Black" panose="020B0A04020102020204" pitchFamily="34" charset="0"/>
                <a:ea typeface="Calibri" panose="020F0502020204030204" pitchFamily="34" charset="0"/>
                <a:cs typeface="Times New Roman" panose="02020603050405020304" pitchFamily="18" charset="0"/>
              </a:rPr>
              <a:t> Tatiana</a:t>
            </a:r>
          </a:p>
          <a:p>
            <a:r>
              <a:rPr lang="en-US" sz="1800" kern="100" smtClean="0">
                <a:effectLst/>
                <a:latin typeface="Arial Black" panose="020B0A04020102020204" pitchFamily="34" charset="0"/>
                <a:ea typeface="Calibri" panose="020F0502020204030204" pitchFamily="34" charset="0"/>
                <a:cs typeface="Times New Roman" panose="02020603050405020304" pitchFamily="18" charset="0"/>
              </a:rPr>
              <a:t>-</a:t>
            </a:r>
            <a:r>
              <a:rPr lang="en-US" sz="1800" kern="100" dirty="0" err="1">
                <a:effectLst/>
                <a:latin typeface="Arial Black" panose="020B0A04020102020204" pitchFamily="34" charset="0"/>
                <a:ea typeface="Calibri" panose="020F0502020204030204" pitchFamily="34" charset="0"/>
                <a:cs typeface="Times New Roman" panose="02020603050405020304" pitchFamily="18" charset="0"/>
              </a:rPr>
              <a:t>Bortoș</a:t>
            </a:r>
            <a:r>
              <a:rPr lang="en-US" sz="1800" kern="100" dirty="0">
                <a:effectLst/>
                <a:latin typeface="Arial Black" panose="020B0A04020102020204" pitchFamily="34" charset="0"/>
                <a:ea typeface="Calibri" panose="020F0502020204030204" pitchFamily="34" charset="0"/>
                <a:cs typeface="Times New Roman" panose="02020603050405020304" pitchFamily="18" charset="0"/>
              </a:rPr>
              <a:t> Monica</a:t>
            </a:r>
          </a:p>
          <a:p>
            <a:r>
              <a:rPr lang="en-US" sz="1800" kern="100" dirty="0">
                <a:effectLst/>
                <a:latin typeface="Arial Black" panose="020B0A04020102020204" pitchFamily="34" charset="0"/>
                <a:ea typeface="Calibri" panose="020F0502020204030204" pitchFamily="34" charset="0"/>
                <a:cs typeface="Times New Roman" panose="02020603050405020304" pitchFamily="18" charset="0"/>
              </a:rPr>
              <a:t>-</a:t>
            </a:r>
            <a:r>
              <a:rPr lang="en-US" sz="1800" kern="100" dirty="0" err="1">
                <a:effectLst/>
                <a:latin typeface="Arial Black" panose="020B0A04020102020204" pitchFamily="34" charset="0"/>
                <a:ea typeface="Calibri" panose="020F0502020204030204" pitchFamily="34" charset="0"/>
                <a:cs typeface="Times New Roman" panose="02020603050405020304" pitchFamily="18" charset="0"/>
              </a:rPr>
              <a:t>Găbureanu</a:t>
            </a:r>
            <a:r>
              <a:rPr lang="en-US" sz="1800" kern="100" dirty="0">
                <a:effectLst/>
                <a:latin typeface="Arial Black" panose="020B0A04020102020204" pitchFamily="34" charset="0"/>
                <a:ea typeface="Calibri" panose="020F0502020204030204" pitchFamily="34" charset="0"/>
                <a:cs typeface="Times New Roman" panose="02020603050405020304" pitchFamily="18" charset="0"/>
              </a:rPr>
              <a:t> Carmen Elena</a:t>
            </a:r>
          </a:p>
          <a:p>
            <a:r>
              <a:rPr lang="en-US" sz="1800" kern="100" dirty="0">
                <a:latin typeface="Arial Black" panose="020B0A04020102020204" pitchFamily="34" charset="0"/>
                <a:ea typeface="Calibri" panose="020F0502020204030204" pitchFamily="34" charset="0"/>
                <a:cs typeface="Times New Roman" panose="02020603050405020304" pitchFamily="18" charset="0"/>
              </a:rPr>
              <a:t>-</a:t>
            </a:r>
            <a:r>
              <a:rPr lang="en-US" sz="1800" kern="100" dirty="0">
                <a:effectLst/>
                <a:latin typeface="Arial Black" panose="020B0A04020102020204" pitchFamily="34" charset="0"/>
                <a:ea typeface="Calibri" panose="020F0502020204030204" pitchFamily="34" charset="0"/>
                <a:cs typeface="Times New Roman" panose="02020603050405020304" pitchFamily="18" charset="0"/>
              </a:rPr>
              <a:t>Negru Elena Alina</a:t>
            </a:r>
            <a:endParaRPr lang="en-US" sz="1800" kern="1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65E9EB3-13FD-440B-C757-873222168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942" y="652388"/>
            <a:ext cx="2411583" cy="1858695"/>
          </a:xfrm>
          <a:prstGeom prst="rect">
            <a:avLst/>
          </a:prstGeom>
          <a:noFill/>
        </p:spPr>
      </p:pic>
      <p:pic>
        <p:nvPicPr>
          <p:cNvPr id="5" name="Picture 4">
            <a:extLst>
              <a:ext uri="{FF2B5EF4-FFF2-40B4-BE49-F238E27FC236}">
                <a16:creationId xmlns:a16="http://schemas.microsoft.com/office/drawing/2014/main" id="{8F8588B0-BA03-4595-F2F5-80FB21D674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8086" y="962611"/>
            <a:ext cx="3240919" cy="1091272"/>
          </a:xfrm>
          <a:prstGeom prst="rect">
            <a:avLst/>
          </a:prstGeom>
          <a:noFill/>
        </p:spPr>
      </p:pic>
    </p:spTree>
    <p:extLst>
      <p:ext uri="{BB962C8B-B14F-4D97-AF65-F5344CB8AC3E}">
        <p14:creationId xmlns:p14="http://schemas.microsoft.com/office/powerpoint/2010/main" val="189322784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445E-6A89-26C3-10EA-32AE36906459}"/>
              </a:ext>
            </a:extLst>
          </p:cNvPr>
          <p:cNvSpPr>
            <a:spLocks noGrp="1"/>
          </p:cNvSpPr>
          <p:nvPr>
            <p:ph type="title"/>
          </p:nvPr>
        </p:nvSpPr>
        <p:spPr>
          <a:xfrm>
            <a:off x="838200" y="379194"/>
            <a:ext cx="10515600" cy="1126048"/>
          </a:xfrm>
        </p:spPr>
        <p:txBody>
          <a:bodyPr>
            <a:normAutofit/>
          </a:bodyPr>
          <a:lstStyle/>
          <a:p>
            <a:r>
              <a:rPr lang="ro-RO" sz="2400" b="1" i="1" dirty="0">
                <a:effectLst/>
                <a:latin typeface="Times New Roman" panose="02020603050405020304" pitchFamily="18" charset="0"/>
                <a:ea typeface="Calibri" panose="020F0502020204030204" pitchFamily="34" charset="0"/>
                <a:cs typeface="Times New Roman" panose="02020603050405020304" pitchFamily="18" charset="0"/>
              </a:rPr>
              <a:t>ȘCOALA CARE ÎNVAȚĂ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D501737-AC1A-C8CC-5925-F908F5C23331}"/>
              </a:ext>
            </a:extLst>
          </p:cNvPr>
          <p:cNvSpPr>
            <a:spLocks noGrp="1"/>
          </p:cNvSpPr>
          <p:nvPr>
            <p:ph idx="1"/>
          </p:nvPr>
        </p:nvSpPr>
        <p:spPr>
          <a:xfrm>
            <a:off x="838200" y="1505242"/>
            <a:ext cx="10515600" cy="5190979"/>
          </a:xfrm>
        </p:spPr>
        <p:txBody>
          <a:bodyPr/>
          <a:lstStyle/>
          <a:p>
            <a:pPr marL="457200" marR="0" algn="just">
              <a:lnSpc>
                <a:spcPct val="115000"/>
              </a:lnSpc>
              <a:spcBef>
                <a:spcPts val="0"/>
              </a:spcBef>
              <a:spcAft>
                <a:spcPts val="0"/>
              </a:spcAft>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Școala care învață</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este un concept nou care se referă la învățarea continuă și transformarea continuă a membrilor unei organizații. Caracteristicile unei organizații care învață sunt: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Informație ușor de accesat și ușor de împărtășit.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Greșelile și eșecurile nu sunt pedepsite, ci corijate.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Actul de învățare este unul constant.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Învățarea este un proces permanent.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Trăsăturile-cheie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ale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Școlii care învață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Cultura învățării colaborative (gândirea sitemelor)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Învățarea pe tot parcursul vieții (stăpânire personală)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Cameră pentru inovație (modele mentale)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Leadership orientat către viitor (Viziune partajată)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Partajarea cunoștințelor (învățare în echipă)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3737874-E1F3-0B22-FACD-8506E8913D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249" y="4135902"/>
            <a:ext cx="3803676" cy="2050585"/>
          </a:xfrm>
          <a:prstGeom prst="rect">
            <a:avLst/>
          </a:prstGeom>
        </p:spPr>
      </p:pic>
    </p:spTree>
    <p:extLst>
      <p:ext uri="{BB962C8B-B14F-4D97-AF65-F5344CB8AC3E}">
        <p14:creationId xmlns:p14="http://schemas.microsoft.com/office/powerpoint/2010/main" val="2885130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49A5-B542-FBB0-4233-91D748795C17}"/>
              </a:ext>
            </a:extLst>
          </p:cNvPr>
          <p:cNvSpPr>
            <a:spLocks noGrp="1"/>
          </p:cNvSpPr>
          <p:nvPr>
            <p:ph type="title"/>
          </p:nvPr>
        </p:nvSpPr>
        <p:spPr/>
        <p:txBody>
          <a:bodyPr/>
          <a:lstStyle/>
          <a:p>
            <a:r>
              <a:rPr lang="ro-RO" sz="2000" dirty="0">
                <a:effectLst/>
                <a:latin typeface="Times New Roman" panose="02020603050405020304" pitchFamily="18" charset="0"/>
                <a:ea typeface="Calibri" panose="020F0502020204030204" pitchFamily="34" charset="0"/>
                <a:cs typeface="Times New Roman" panose="02020603050405020304" pitchFamily="18" charset="0"/>
              </a:rPr>
              <a:t>Concluzii:</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4FD29E7-62D3-9638-E794-ACB135AB8B19}"/>
              </a:ext>
            </a:extLst>
          </p:cNvPr>
          <p:cNvSpPr>
            <a:spLocks noGrp="1"/>
          </p:cNvSpPr>
          <p:nvPr>
            <p:ph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Fiecare școală trebuie să devină o organizație de învățare.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O organizație care învață permite tuturor angajaților să lucreze împreună pentru o viziune comună.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Beneficiile </a:t>
            </a:r>
            <a:r>
              <a:rPr lang="ro-RO" sz="1800" b="1" i="1" dirty="0">
                <a:effectLst/>
                <a:latin typeface="Times New Roman" panose="02020603050405020304" pitchFamily="18" charset="0"/>
                <a:ea typeface="Calibri" panose="020F0502020204030204" pitchFamily="34" charset="0"/>
                <a:cs typeface="Times New Roman" panose="02020603050405020304" pitchFamily="18" charset="0"/>
              </a:rPr>
              <a:t>Școlii care învață</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sunt: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Crearea unei stări mentale de autodezvoltare continuă.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Dezvoltarea capacităților de leadership a oamenilor-cheie din organizație.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Capacitatea adaptativă și de împărtășire a cunoștințelor.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Îmbunătățirea abilităților managerilor și a echipelor din organizație.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Beneficiile profesorului din organizația care învață sunt: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Eliberare de stres.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Stil de viață mai sănătos.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Eficientizarea timpului.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Sporirea productivității.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Creșterea stimei de sine.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19E4F88A-DB6C-FC21-F36B-A2CA58A92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553" y="4089503"/>
            <a:ext cx="2856973" cy="2403372"/>
          </a:xfrm>
          <a:prstGeom prst="rect">
            <a:avLst/>
          </a:prstGeom>
        </p:spPr>
      </p:pic>
    </p:spTree>
    <p:extLst>
      <p:ext uri="{BB962C8B-B14F-4D97-AF65-F5344CB8AC3E}">
        <p14:creationId xmlns:p14="http://schemas.microsoft.com/office/powerpoint/2010/main" val="204382808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2430-466D-E3F1-601F-B7F858F1A927}"/>
              </a:ext>
            </a:extLst>
          </p:cNvPr>
          <p:cNvSpPr>
            <a:spLocks noGrp="1"/>
          </p:cNvSpPr>
          <p:nvPr>
            <p:ph type="title"/>
          </p:nvPr>
        </p:nvSpPr>
        <p:spPr>
          <a:xfrm>
            <a:off x="838200" y="1"/>
            <a:ext cx="10515600" cy="1266091"/>
          </a:xfrm>
        </p:spPr>
        <p:txBody>
          <a:bodyPr/>
          <a:lstStyle/>
          <a:p>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Psihologia</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pozitivă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88FCF53-504B-43E0-BF60-110AC3654B5C}"/>
              </a:ext>
            </a:extLst>
          </p:cNvPr>
          <p:cNvSpPr>
            <a:spLocks noGrp="1"/>
          </p:cNvSpPr>
          <p:nvPr>
            <p:ph idx="1"/>
          </p:nvPr>
        </p:nvSpPr>
        <p:spPr>
          <a:xfrm>
            <a:off x="838200" y="1069145"/>
            <a:ext cx="10515600" cy="5107818"/>
          </a:xfrm>
        </p:spPr>
        <p:txBody>
          <a:bodyPr/>
          <a:lstStyle/>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Este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studiu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științific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experiențelor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pozitive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care sunt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condiționate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emoții pozitive din prezent: starea de bine, bucurie, plăcere;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emoții pozitive din trecut: mulțumire, împăcare;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așteptăti legate de viitor: optimism, speranță;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Trăsăturile individuale pozitive care le permit oamenilor să prospere sunt: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virtuțile: curajul, înțelepciunea, respectul;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punctele forte ale caracterului: curiozitatea, perseverența, consecvența.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Acestea sunt premisele unei </a:t>
            </a:r>
            <a:r>
              <a:rPr lang="ro-RO"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vieți bune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(good life) și ale unei </a:t>
            </a:r>
            <a:r>
              <a:rPr lang="ro-RO"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vieți cu sens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(meaning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9236CAC-6006-1C4B-1844-99D938772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6" y="4206240"/>
            <a:ext cx="10213144" cy="2454812"/>
          </a:xfrm>
          <a:prstGeom prst="rect">
            <a:avLst/>
          </a:prstGeom>
        </p:spPr>
      </p:pic>
      <p:pic>
        <p:nvPicPr>
          <p:cNvPr id="7" name="Picture 6">
            <a:extLst>
              <a:ext uri="{FF2B5EF4-FFF2-40B4-BE49-F238E27FC236}">
                <a16:creationId xmlns:a16="http://schemas.microsoft.com/office/drawing/2014/main" id="{30D20376-48C4-FA17-CBEA-080FB4A37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655" y="629657"/>
            <a:ext cx="2053883" cy="3291199"/>
          </a:xfrm>
          <a:prstGeom prst="rect">
            <a:avLst/>
          </a:prstGeom>
        </p:spPr>
      </p:pic>
    </p:spTree>
    <p:extLst>
      <p:ext uri="{BB962C8B-B14F-4D97-AF65-F5344CB8AC3E}">
        <p14:creationId xmlns:p14="http://schemas.microsoft.com/office/powerpoint/2010/main" val="58443799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breeze.wav"/>
          </p:stSnd>
        </p:sndAc>
      </p:transition>
    </mc:Choice>
    <mc:Fallback xmlns="">
      <p:transition spd="slow">
        <p:random/>
        <p:sndAc>
          <p:stSnd>
            <p:snd r:embed="rId5" name="breez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1DDC-F8AF-B499-64C1-A34276462DE1}"/>
              </a:ext>
            </a:extLst>
          </p:cNvPr>
          <p:cNvSpPr>
            <a:spLocks noGrp="1"/>
          </p:cNvSpPr>
          <p:nvPr>
            <p:ph type="title"/>
          </p:nvPr>
        </p:nvSpPr>
        <p:spPr>
          <a:xfrm>
            <a:off x="838200" y="365125"/>
            <a:ext cx="10515600" cy="306387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4857AC-CDE2-9545-9AF9-55FD657AD047}"/>
              </a:ext>
            </a:extLst>
          </p:cNvPr>
          <p:cNvSpPr>
            <a:spLocks noGrp="1"/>
          </p:cNvSpPr>
          <p:nvPr>
            <p:ph idx="1"/>
          </p:nvPr>
        </p:nvSpPr>
        <p:spPr>
          <a:xfrm>
            <a:off x="838200" y="5416061"/>
            <a:ext cx="10515600" cy="1589649"/>
          </a:xfrm>
        </p:spPr>
        <p:txBody>
          <a:bodyPr/>
          <a:lstStyle/>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nivelul subiectiv – bucuria, bunăstarea, mulțumirea, optimismul;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nivelul identificării acelor elemente componente ale unei vieți bune: curajul, perseverența, puterea de a ierta, de a iubi, înțelepciunea;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nivelul de grup sau de comunitate – virtuți civice, responsabilitate socială, altruism, simț civic, toleranță.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F074EBDF-A3C7-1AA9-16BE-3D8CF602D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2" y="166687"/>
            <a:ext cx="9720775" cy="4911750"/>
          </a:xfrm>
          <a:prstGeom prst="rect">
            <a:avLst/>
          </a:prstGeom>
        </p:spPr>
      </p:pic>
    </p:spTree>
    <p:extLst>
      <p:ext uri="{BB962C8B-B14F-4D97-AF65-F5344CB8AC3E}">
        <p14:creationId xmlns:p14="http://schemas.microsoft.com/office/powerpoint/2010/main" val="288485484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6F7C-2BCB-827B-F4E3-4F2831ACE7E8}"/>
              </a:ext>
            </a:extLst>
          </p:cNvPr>
          <p:cNvSpPr>
            <a:spLocks noGrp="1"/>
          </p:cNvSpPr>
          <p:nvPr>
            <p:ph type="title"/>
          </p:nvPr>
        </p:nvSpPr>
        <p:spPr/>
        <p:txBody>
          <a:bodyPr/>
          <a:lstStyle/>
          <a:p>
            <a:r>
              <a:rPr lang="ro-RO" sz="2400" b="1" dirty="0">
                <a:effectLst/>
                <a:latin typeface="Times New Roman" panose="02020603050405020304" pitchFamily="18" charset="0"/>
                <a:ea typeface="Calibri" panose="020F0502020204030204" pitchFamily="34" charset="0"/>
                <a:cs typeface="Times New Roman" panose="02020603050405020304" pitchFamily="18" charset="0"/>
              </a:rPr>
              <a:t>Principii de bază în psihologia pozitivă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0D06D0C-3CDA-EE52-1321-9F75BA87A31E}"/>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dezvoltare pozitivă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educație pozitivă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reziliență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adaptare pozitivă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dezvoltare emoțională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i="1" dirty="0">
                <a:effectLst/>
                <a:latin typeface="Times New Roman" panose="02020603050405020304" pitchFamily="18" charset="0"/>
                <a:ea typeface="Calibri" panose="020F0502020204030204" pitchFamily="34" charset="0"/>
              </a:rPr>
              <a:t>autonomie</a:t>
            </a:r>
            <a:endParaRPr lang="en-US" dirty="0"/>
          </a:p>
        </p:txBody>
      </p:sp>
      <p:pic>
        <p:nvPicPr>
          <p:cNvPr id="5" name="Picture 4">
            <a:extLst>
              <a:ext uri="{FF2B5EF4-FFF2-40B4-BE49-F238E27FC236}">
                <a16:creationId xmlns:a16="http://schemas.microsoft.com/office/drawing/2014/main" id="{65941E2E-E379-9EDC-4965-962ED44FA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60" y="1372819"/>
            <a:ext cx="5022990" cy="4112361"/>
          </a:xfrm>
          <a:prstGeom prst="rect">
            <a:avLst/>
          </a:prstGeom>
        </p:spPr>
      </p:pic>
      <p:pic>
        <p:nvPicPr>
          <p:cNvPr id="7" name="Picture 6">
            <a:extLst>
              <a:ext uri="{FF2B5EF4-FFF2-40B4-BE49-F238E27FC236}">
                <a16:creationId xmlns:a16="http://schemas.microsoft.com/office/drawing/2014/main" id="{C157A52D-2B05-0E11-0B84-DB4F9F549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950" y="3601329"/>
            <a:ext cx="2108010" cy="3115994"/>
          </a:xfrm>
          <a:prstGeom prst="rect">
            <a:avLst/>
          </a:prstGeom>
        </p:spPr>
      </p:pic>
    </p:spTree>
    <p:extLst>
      <p:ext uri="{BB962C8B-B14F-4D97-AF65-F5344CB8AC3E}">
        <p14:creationId xmlns:p14="http://schemas.microsoft.com/office/powerpoint/2010/main" val="23959002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0CE2-4062-F62D-C250-3CA7FD3F03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84A1CD-D4F3-0BAB-8B1D-B251EF806E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518116"/>
            <a:ext cx="2771335" cy="3785455"/>
          </a:xfrm>
        </p:spPr>
      </p:pic>
      <p:pic>
        <p:nvPicPr>
          <p:cNvPr id="7" name="Picture 6">
            <a:extLst>
              <a:ext uri="{FF2B5EF4-FFF2-40B4-BE49-F238E27FC236}">
                <a16:creationId xmlns:a16="http://schemas.microsoft.com/office/drawing/2014/main" id="{3B2F2A17-33AB-793C-024E-34468AC7C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335" y="2518116"/>
            <a:ext cx="3559127" cy="3785456"/>
          </a:xfrm>
          <a:prstGeom prst="rect">
            <a:avLst/>
          </a:prstGeom>
        </p:spPr>
      </p:pic>
      <p:pic>
        <p:nvPicPr>
          <p:cNvPr id="9" name="Picture 8">
            <a:extLst>
              <a:ext uri="{FF2B5EF4-FFF2-40B4-BE49-F238E27FC236}">
                <a16:creationId xmlns:a16="http://schemas.microsoft.com/office/drawing/2014/main" id="{D9F8252F-18C2-9333-C92C-4D1BBAD62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462" y="2518114"/>
            <a:ext cx="2771335" cy="3785457"/>
          </a:xfrm>
          <a:prstGeom prst="rect">
            <a:avLst/>
          </a:prstGeom>
        </p:spPr>
      </p:pic>
      <p:pic>
        <p:nvPicPr>
          <p:cNvPr id="11" name="Picture 10">
            <a:extLst>
              <a:ext uri="{FF2B5EF4-FFF2-40B4-BE49-F238E27FC236}">
                <a16:creationId xmlns:a16="http://schemas.microsoft.com/office/drawing/2014/main" id="{92B398CA-17CC-6945-8827-B1883DA903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1797" y="2518114"/>
            <a:ext cx="3090203" cy="3785457"/>
          </a:xfrm>
          <a:prstGeom prst="rect">
            <a:avLst/>
          </a:prstGeom>
        </p:spPr>
      </p:pic>
    </p:spTree>
    <p:extLst>
      <p:ext uri="{BB962C8B-B14F-4D97-AF65-F5344CB8AC3E}">
        <p14:creationId xmlns:p14="http://schemas.microsoft.com/office/powerpoint/2010/main" val="1066261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A042-319B-819D-EE07-E5942BF82383}"/>
              </a:ext>
            </a:extLst>
          </p:cNvPr>
          <p:cNvSpPr>
            <a:spLocks noGrp="1"/>
          </p:cNvSpPr>
          <p:nvPr>
            <p:ph type="title"/>
          </p:nvPr>
        </p:nvSpPr>
        <p:spPr/>
        <p:txBody>
          <a:bodyPr/>
          <a:lstStyle/>
          <a:p>
            <a:r>
              <a:rPr lang="ro-RO" sz="2400" dirty="0">
                <a:effectLst/>
                <a:latin typeface="Times New Roman" panose="02020603050405020304" pitchFamily="18" charset="0"/>
                <a:ea typeface="Calibri" panose="020F0502020204030204" pitchFamily="34" charset="0"/>
                <a:cs typeface="Times New Roman" panose="02020603050405020304" pitchFamily="18" charset="0"/>
              </a:rPr>
              <a:t>A IV-a zi</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8E8876B-A2F1-DD52-F095-B8324D6DD243}"/>
              </a:ext>
            </a:extLst>
          </p:cNvPr>
          <p:cNvSpPr>
            <a:spLocks noGrp="1"/>
          </p:cNvSpPr>
          <p:nvPr>
            <p:ph idx="1"/>
          </p:nvPr>
        </p:nvSpPr>
        <p:spPr>
          <a:xfrm>
            <a:off x="838200" y="1125415"/>
            <a:ext cx="10515600" cy="3713871"/>
          </a:xfrm>
        </p:spPr>
        <p:txBody>
          <a:bodyPr>
            <a:normAutofit/>
          </a:bodyPr>
          <a:lstStyle/>
          <a:p>
            <a:pPr marL="0" marR="0">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Ziua alegoriilor și a metaforelor, din care ar trebui să desprindem învățături cu privire la conduita noastră socială, astfel încât să atingem starea de bine și să obținem rezultatele dorite.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Călărețul și elefantul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reprezintă modelul dual al minții </a:t>
            </a:r>
            <a:r>
              <a:rPr lang="ro-RO" sz="1800" dirty="0" smtClean="0">
                <a:effectLst/>
                <a:latin typeface="Times New Roman" panose="02020603050405020304" pitchFamily="18" charset="0"/>
                <a:ea typeface="Calibri" panose="020F0502020204030204" pitchFamily="34" charset="0"/>
                <a:cs typeface="Times New Roman" panose="02020603050405020304" pitchFamily="18" charset="0"/>
              </a:rPr>
              <a:t>noastre</a:t>
            </a:r>
            <a:r>
              <a:rPr lang="ro-RO"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Elefantul: partea minții noastre responsabilă de procesele automate, de schematizări raționale și chiar instinct.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Călărețul: ipostaza conștiinței noastre, vocea lăuntrică pe care ar trebui să o ascultăm mereu, dar, mai ales, când luăm decizii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Întrebarea este: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Cine este </a:t>
            </a:r>
            <a:r>
              <a:rPr lang="ro-RO" sz="1800" i="1" dirty="0" smtClean="0">
                <a:effectLst/>
                <a:latin typeface="Times New Roman" panose="02020603050405020304" pitchFamily="18" charset="0"/>
                <a:ea typeface="Calibri" panose="020F0502020204030204" pitchFamily="34" charset="0"/>
                <a:cs typeface="Times New Roman" panose="02020603050405020304" pitchFamily="18" charset="0"/>
              </a:rPr>
              <a:t>șeful</a:t>
            </a:r>
            <a:r>
              <a:rPr lang="ro-RO" sz="1800" dirty="0"/>
              <a:t>?</a:t>
            </a:r>
            <a:r>
              <a:rPr lang="ro-RO" sz="1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Călărețul sau </a:t>
            </a:r>
            <a:r>
              <a:rPr lang="ro-RO" sz="1800" i="1" dirty="0" smtClean="0">
                <a:effectLst/>
                <a:latin typeface="Times New Roman" panose="02020603050405020304" pitchFamily="18" charset="0"/>
                <a:ea typeface="Calibri" panose="020F0502020204030204" pitchFamily="34" charset="0"/>
                <a:cs typeface="Times New Roman" panose="02020603050405020304" pitchFamily="18" charset="0"/>
              </a:rPr>
              <a:t>elefantul</a:t>
            </a:r>
            <a:r>
              <a:rPr lang="ro-RO" sz="1800" dirty="0"/>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ro-RO" sz="1800" dirty="0" smtClean="0">
                <a:effectLst/>
                <a:latin typeface="Times New Roman" panose="02020603050405020304" pitchFamily="18" charset="0"/>
                <a:ea typeface="Calibri" panose="020F0502020204030204" pitchFamily="34" charset="0"/>
                <a:cs typeface="Times New Roman" panose="02020603050405020304" pitchFamily="18" charset="0"/>
              </a:rPr>
              <a:t>ăspunsul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ideal: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Niciunul dintre ei </a:t>
            </a:r>
            <a:r>
              <a:rPr lang="ro-RO" sz="1800" i="1">
                <a:effectLst/>
                <a:latin typeface="Times New Roman" panose="02020603050405020304" pitchFamily="18" charset="0"/>
                <a:ea typeface="Calibri" panose="020F0502020204030204" pitchFamily="34" charset="0"/>
                <a:cs typeface="Times New Roman" panose="02020603050405020304" pitchFamily="18" charset="0"/>
              </a:rPr>
              <a:t>nu </a:t>
            </a:r>
            <a:r>
              <a:rPr lang="ro-RO" sz="1800" i="1" smtClean="0">
                <a:effectLst/>
                <a:latin typeface="Times New Roman" panose="02020603050405020304" pitchFamily="18" charset="0"/>
                <a:ea typeface="Calibri" panose="020F0502020204030204" pitchFamily="34" charset="0"/>
                <a:cs typeface="Times New Roman" panose="02020603050405020304" pitchFamily="18" charset="0"/>
              </a:rPr>
              <a:t>este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șeful, deoarece cei doi ar trebui să colaboreze, astfel încât să ajungă la obținerea unui rezultat satisfăcător pentru amândoi.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90FD45A2-9A4C-79C8-50B9-8F68DF5C6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21" y="4790632"/>
            <a:ext cx="4079631" cy="1883906"/>
          </a:xfrm>
          <a:prstGeom prst="rect">
            <a:avLst/>
          </a:prstGeom>
        </p:spPr>
      </p:pic>
      <p:pic>
        <p:nvPicPr>
          <p:cNvPr id="7" name="Picture 6">
            <a:extLst>
              <a:ext uri="{FF2B5EF4-FFF2-40B4-BE49-F238E27FC236}">
                <a16:creationId xmlns:a16="http://schemas.microsoft.com/office/drawing/2014/main" id="{FA17FAF5-C778-185F-5ACC-EC4EA0247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969" y="4790632"/>
            <a:ext cx="4764258" cy="1883906"/>
          </a:xfrm>
          <a:prstGeom prst="rect">
            <a:avLst/>
          </a:prstGeom>
        </p:spPr>
      </p:pic>
    </p:spTree>
    <p:extLst>
      <p:ext uri="{BB962C8B-B14F-4D97-AF65-F5344CB8AC3E}">
        <p14:creationId xmlns:p14="http://schemas.microsoft.com/office/powerpoint/2010/main" val="199233262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43A0-D6AF-F679-F296-12609227BD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D68030F-794A-7F97-0DEA-C6DE43FF4D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5809825" cy="2493157"/>
          </a:xfrm>
        </p:spPr>
      </p:pic>
      <p:pic>
        <p:nvPicPr>
          <p:cNvPr id="7" name="Picture 6">
            <a:extLst>
              <a:ext uri="{FF2B5EF4-FFF2-40B4-BE49-F238E27FC236}">
                <a16:creationId xmlns:a16="http://schemas.microsoft.com/office/drawing/2014/main" id="{C9665787-F78B-A8EF-1F91-D04E65DF7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813" y="4182436"/>
            <a:ext cx="6096000" cy="2653944"/>
          </a:xfrm>
          <a:prstGeom prst="rect">
            <a:avLst/>
          </a:prstGeom>
        </p:spPr>
      </p:pic>
    </p:spTree>
    <p:extLst>
      <p:ext uri="{BB962C8B-B14F-4D97-AF65-F5344CB8AC3E}">
        <p14:creationId xmlns:p14="http://schemas.microsoft.com/office/powerpoint/2010/main" val="175855162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03E3-10C2-E2A6-1914-472FCEF8987E}"/>
              </a:ext>
            </a:extLst>
          </p:cNvPr>
          <p:cNvSpPr>
            <a:spLocks noGrp="1"/>
          </p:cNvSpPr>
          <p:nvPr>
            <p:ph type="title"/>
          </p:nvPr>
        </p:nvSpPr>
        <p:spPr/>
        <p:txBody>
          <a:bodyPr>
            <a:normAutofit/>
          </a:bodyPr>
          <a:lstStyle/>
          <a:p>
            <a:r>
              <a:rPr lang="en-US" dirty="0"/>
              <a:t>A v-a zi: </a:t>
            </a:r>
            <a:r>
              <a:rPr lang="en-US" dirty="0" err="1"/>
              <a:t>Evaluarea</a:t>
            </a:r>
            <a:r>
              <a:rPr lang="en-US" dirty="0"/>
              <a:t> </a:t>
            </a:r>
            <a:r>
              <a:rPr lang="en-US" dirty="0" err="1"/>
              <a:t>finala</a:t>
            </a:r>
            <a:r>
              <a:rPr lang="en-US" dirty="0"/>
              <a:t> </a:t>
            </a:r>
            <a:r>
              <a:rPr lang="en-US" dirty="0" err="1"/>
              <a:t>si</a:t>
            </a:r>
            <a:r>
              <a:rPr lang="en-US" dirty="0"/>
              <a:t> </a:t>
            </a:r>
            <a:r>
              <a:rPr lang="en-US" dirty="0" err="1"/>
              <a:t>acordarea</a:t>
            </a:r>
            <a:r>
              <a:rPr lang="en-US" dirty="0"/>
              <a:t> </a:t>
            </a:r>
            <a:r>
              <a:rPr lang="ro-RO" dirty="0" smtClean="0"/>
              <a:t>certificatelor</a:t>
            </a:r>
            <a:r>
              <a:rPr lang="en-US" dirty="0" smtClean="0"/>
              <a:t> </a:t>
            </a:r>
            <a:endParaRPr lang="en-US" dirty="0"/>
          </a:p>
        </p:txBody>
      </p:sp>
      <p:pic>
        <p:nvPicPr>
          <p:cNvPr id="5" name="Content Placeholder 4">
            <a:extLst>
              <a:ext uri="{FF2B5EF4-FFF2-40B4-BE49-F238E27FC236}">
                <a16:creationId xmlns:a16="http://schemas.microsoft.com/office/drawing/2014/main" id="{4C0442A7-12C4-D5E9-5A1D-F79E6D356D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124222"/>
            <a:ext cx="2560320" cy="3502855"/>
          </a:xfrm>
        </p:spPr>
      </p:pic>
      <p:pic>
        <p:nvPicPr>
          <p:cNvPr id="7" name="Picture 6">
            <a:extLst>
              <a:ext uri="{FF2B5EF4-FFF2-40B4-BE49-F238E27FC236}">
                <a16:creationId xmlns:a16="http://schemas.microsoft.com/office/drawing/2014/main" id="{9EFF2CD6-B76F-D5C1-C7F0-4D53B5994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321" y="2124222"/>
            <a:ext cx="3179297" cy="3502855"/>
          </a:xfrm>
          <a:prstGeom prst="rect">
            <a:avLst/>
          </a:prstGeom>
        </p:spPr>
      </p:pic>
      <p:pic>
        <p:nvPicPr>
          <p:cNvPr id="11" name="Picture 10">
            <a:extLst>
              <a:ext uri="{FF2B5EF4-FFF2-40B4-BE49-F238E27FC236}">
                <a16:creationId xmlns:a16="http://schemas.microsoft.com/office/drawing/2014/main" id="{5D1C249F-C2BC-0385-DE33-B5E8A5262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7390" y="2124222"/>
            <a:ext cx="3174609" cy="3502855"/>
          </a:xfrm>
          <a:prstGeom prst="rect">
            <a:avLst/>
          </a:prstGeom>
        </p:spPr>
      </p:pic>
      <p:pic>
        <p:nvPicPr>
          <p:cNvPr id="13" name="Picture 12">
            <a:extLst>
              <a:ext uri="{FF2B5EF4-FFF2-40B4-BE49-F238E27FC236}">
                <a16:creationId xmlns:a16="http://schemas.microsoft.com/office/drawing/2014/main" id="{BF4B1BAF-C58F-96FC-2C96-4C18E77AA0E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9618" y="2124222"/>
            <a:ext cx="3277772" cy="3502855"/>
          </a:xfrm>
          <a:prstGeom prst="rect">
            <a:avLst/>
          </a:prstGeom>
        </p:spPr>
      </p:pic>
    </p:spTree>
    <p:extLst>
      <p:ext uri="{BB962C8B-B14F-4D97-AF65-F5344CB8AC3E}">
        <p14:creationId xmlns:p14="http://schemas.microsoft.com/office/powerpoint/2010/main" val="3370131675"/>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1D8F-80CF-AF3D-D5F3-31448032AB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17DB56-B4B5-348C-FA86-641B55FBC9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357" y="365125"/>
            <a:ext cx="8060788" cy="6127750"/>
          </a:xfrm>
        </p:spPr>
      </p:pic>
    </p:spTree>
    <p:extLst>
      <p:ext uri="{BB962C8B-B14F-4D97-AF65-F5344CB8AC3E}">
        <p14:creationId xmlns:p14="http://schemas.microsoft.com/office/powerpoint/2010/main" val="5027226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4E56-FF2A-A9E4-81E1-A5FAF63AC6C0}"/>
              </a:ext>
            </a:extLst>
          </p:cNvPr>
          <p:cNvSpPr>
            <a:spLocks noGrp="1"/>
          </p:cNvSpPr>
          <p:nvPr>
            <p:ph type="title"/>
          </p:nvPr>
        </p:nvSpPr>
        <p:spPr>
          <a:xfrm>
            <a:off x="838200" y="365125"/>
            <a:ext cx="10515600" cy="11317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6DE30C-0E57-484E-CD88-5EC3FEE5A34F}"/>
              </a:ext>
            </a:extLst>
          </p:cNvPr>
          <p:cNvSpPr>
            <a:spLocks noGrp="1"/>
          </p:cNvSpPr>
          <p:nvPr>
            <p:ph idx="1"/>
          </p:nvPr>
        </p:nvSpPr>
        <p:spPr>
          <a:xfrm>
            <a:off x="838200" y="1336431"/>
            <a:ext cx="10515600" cy="4840532"/>
          </a:xfrm>
        </p:spPr>
        <p:txBody>
          <a:bodyPr/>
          <a:lstStyle/>
          <a:p>
            <a:endParaRPr lang="en-US" sz="3600" dirty="0">
              <a:latin typeface="Bodoni MT Condensed" panose="02070606080606020203" pitchFamily="18" charset="0"/>
            </a:endParaRPr>
          </a:p>
          <a:p>
            <a:endParaRPr lang="en-US" sz="3600" dirty="0">
              <a:latin typeface="Bodoni MT Condensed" panose="02070606080606020203" pitchFamily="18" charset="0"/>
            </a:endParaRPr>
          </a:p>
          <a:p>
            <a:pPr marL="457200" lvl="1" indent="0" algn="ctr">
              <a:buNone/>
            </a:pPr>
            <a:r>
              <a:rPr lang="en-US" sz="4800" dirty="0">
                <a:latin typeface="Bodoni MT Condensed" panose="02070606080606020203" pitchFamily="18" charset="0"/>
              </a:rPr>
              <a:t>Leadership and Management in Education </a:t>
            </a:r>
          </a:p>
          <a:p>
            <a:pPr marL="457200" lvl="1" indent="0" algn="ctr">
              <a:buNone/>
            </a:pPr>
            <a:r>
              <a:rPr lang="en-US" dirty="0"/>
              <a:t>27.04.2024 – 01.05.2024 </a:t>
            </a:r>
          </a:p>
          <a:p>
            <a:endParaRPr lang="en-US" dirty="0"/>
          </a:p>
          <a:p>
            <a:endParaRPr lang="en-US" dirty="0"/>
          </a:p>
          <a:p>
            <a:endParaRPr lang="en-US" dirty="0"/>
          </a:p>
          <a:p>
            <a:pPr algn="ctr"/>
            <a:r>
              <a:rPr lang="en-US" dirty="0" err="1"/>
              <a:t>Alanya</a:t>
            </a:r>
            <a:r>
              <a:rPr lang="en-US" dirty="0"/>
              <a:t>, </a:t>
            </a:r>
            <a:r>
              <a:rPr lang="en-US" dirty="0" err="1"/>
              <a:t>Turcia</a:t>
            </a:r>
            <a:r>
              <a:rPr lang="en-US" dirty="0"/>
              <a:t> </a:t>
            </a:r>
          </a:p>
        </p:txBody>
      </p:sp>
    </p:spTree>
    <p:extLst>
      <p:ext uri="{BB962C8B-B14F-4D97-AF65-F5344CB8AC3E}">
        <p14:creationId xmlns:p14="http://schemas.microsoft.com/office/powerpoint/2010/main" val="2555744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6E17-3C57-10ED-EC04-0EB9DC568B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2EDAB00-2CDD-25C6-C84E-9DE517CA05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3049373" cy="3429000"/>
          </a:xfrm>
        </p:spPr>
      </p:pic>
      <p:pic>
        <p:nvPicPr>
          <p:cNvPr id="7" name="Picture 6">
            <a:extLst>
              <a:ext uri="{FF2B5EF4-FFF2-40B4-BE49-F238E27FC236}">
                <a16:creationId xmlns:a16="http://schemas.microsoft.com/office/drawing/2014/main" id="{2D9C638B-7EB8-4BF8-CEA9-4F4C890F1D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9374" y="0"/>
            <a:ext cx="5567088" cy="3780692"/>
          </a:xfrm>
          <a:prstGeom prst="rect">
            <a:avLst/>
          </a:prstGeom>
        </p:spPr>
      </p:pic>
      <p:pic>
        <p:nvPicPr>
          <p:cNvPr id="9" name="Picture 8">
            <a:extLst>
              <a:ext uri="{FF2B5EF4-FFF2-40B4-BE49-F238E27FC236}">
                <a16:creationId xmlns:a16="http://schemas.microsoft.com/office/drawing/2014/main" id="{28211A0F-1CA6-E739-1975-11B2CE433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462" y="0"/>
            <a:ext cx="3575538" cy="6858000"/>
          </a:xfrm>
          <a:prstGeom prst="rect">
            <a:avLst/>
          </a:prstGeom>
        </p:spPr>
      </p:pic>
      <p:pic>
        <p:nvPicPr>
          <p:cNvPr id="11" name="Picture 10">
            <a:extLst>
              <a:ext uri="{FF2B5EF4-FFF2-40B4-BE49-F238E27FC236}">
                <a16:creationId xmlns:a16="http://schemas.microsoft.com/office/drawing/2014/main" id="{B6D18D40-1815-FB23-F034-F90C80723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29000"/>
            <a:ext cx="3096943" cy="3429000"/>
          </a:xfrm>
          <a:prstGeom prst="rect">
            <a:avLst/>
          </a:prstGeom>
        </p:spPr>
      </p:pic>
      <p:pic>
        <p:nvPicPr>
          <p:cNvPr id="13" name="Picture 12">
            <a:extLst>
              <a:ext uri="{FF2B5EF4-FFF2-40B4-BE49-F238E27FC236}">
                <a16:creationId xmlns:a16="http://schemas.microsoft.com/office/drawing/2014/main" id="{19AA91B3-A1AC-486D-6BEE-A9035660D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373" y="3429001"/>
            <a:ext cx="3623109" cy="3429000"/>
          </a:xfrm>
          <a:prstGeom prst="rect">
            <a:avLst/>
          </a:prstGeom>
        </p:spPr>
      </p:pic>
      <p:pic>
        <p:nvPicPr>
          <p:cNvPr id="15" name="Picture 14">
            <a:extLst>
              <a:ext uri="{FF2B5EF4-FFF2-40B4-BE49-F238E27FC236}">
                <a16:creationId xmlns:a16="http://schemas.microsoft.com/office/drawing/2014/main" id="{656B3ACE-6CF1-C935-3721-EC04FC375B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9612" y="3780692"/>
            <a:ext cx="2098138" cy="3077308"/>
          </a:xfrm>
          <a:prstGeom prst="rect">
            <a:avLst/>
          </a:prstGeom>
        </p:spPr>
      </p:pic>
    </p:spTree>
    <p:extLst>
      <p:ext uri="{BB962C8B-B14F-4D97-AF65-F5344CB8AC3E}">
        <p14:creationId xmlns:p14="http://schemas.microsoft.com/office/powerpoint/2010/main" val="217181038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F7D7-C17E-7861-16C4-A3A8FDF9EE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A196C5-A0A9-4208-1CAD-DFED79AB65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801784" cy="4351338"/>
          </a:xfrm>
        </p:spPr>
      </p:pic>
      <p:pic>
        <p:nvPicPr>
          <p:cNvPr id="7" name="Picture 6">
            <a:extLst>
              <a:ext uri="{FF2B5EF4-FFF2-40B4-BE49-F238E27FC236}">
                <a16:creationId xmlns:a16="http://schemas.microsoft.com/office/drawing/2014/main" id="{1C31393E-72A8-B628-12FA-B975606D0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784" y="2175669"/>
            <a:ext cx="6390216" cy="4682331"/>
          </a:xfrm>
          <a:prstGeom prst="rect">
            <a:avLst/>
          </a:prstGeom>
        </p:spPr>
      </p:pic>
    </p:spTree>
    <p:extLst>
      <p:ext uri="{BB962C8B-B14F-4D97-AF65-F5344CB8AC3E}">
        <p14:creationId xmlns:p14="http://schemas.microsoft.com/office/powerpoint/2010/main" val="3557964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6FF8-223C-1AC5-0835-DD0BB0BAE277}"/>
              </a:ext>
            </a:extLst>
          </p:cNvPr>
          <p:cNvSpPr>
            <a:spLocks noGrp="1"/>
          </p:cNvSpPr>
          <p:nvPr>
            <p:ph type="title"/>
          </p:nvPr>
        </p:nvSpPr>
        <p:spPr>
          <a:xfrm>
            <a:off x="98474" y="356197"/>
            <a:ext cx="2236763" cy="649679"/>
          </a:xfrm>
        </p:spPr>
        <p:txBody>
          <a:bodyPr>
            <a:normAutofit fontScale="90000"/>
          </a:bodyPr>
          <a:lstStyle/>
          <a:p>
            <a:r>
              <a:rPr lang="en-US" i="1" dirty="0"/>
              <a:t>Prima zi:</a:t>
            </a:r>
          </a:p>
        </p:txBody>
      </p:sp>
      <p:pic>
        <p:nvPicPr>
          <p:cNvPr id="5" name="Content Placeholder 4">
            <a:extLst>
              <a:ext uri="{FF2B5EF4-FFF2-40B4-BE49-F238E27FC236}">
                <a16:creationId xmlns:a16="http://schemas.microsoft.com/office/drawing/2014/main" id="{F412283F-1CBF-6BB4-64D3-FEEB11511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342" y="1525467"/>
            <a:ext cx="6977575" cy="3538901"/>
          </a:xfrm>
        </p:spPr>
      </p:pic>
      <p:pic>
        <p:nvPicPr>
          <p:cNvPr id="7" name="Picture 6">
            <a:extLst>
              <a:ext uri="{FF2B5EF4-FFF2-40B4-BE49-F238E27FC236}">
                <a16:creationId xmlns:a16="http://schemas.microsoft.com/office/drawing/2014/main" id="{C9048226-075C-1FD1-F2D5-D3B590313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662" y="1005876"/>
            <a:ext cx="3118338" cy="1612281"/>
          </a:xfrm>
          <a:prstGeom prst="rect">
            <a:avLst/>
          </a:prstGeom>
        </p:spPr>
      </p:pic>
      <p:pic>
        <p:nvPicPr>
          <p:cNvPr id="9" name="Picture 8">
            <a:extLst>
              <a:ext uri="{FF2B5EF4-FFF2-40B4-BE49-F238E27FC236}">
                <a16:creationId xmlns:a16="http://schemas.microsoft.com/office/drawing/2014/main" id="{B25C8AEA-3000-60E5-9666-7F9936FE7C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32653" y="4942999"/>
            <a:ext cx="4040553" cy="1818249"/>
          </a:xfrm>
          <a:prstGeom prst="rect">
            <a:avLst/>
          </a:prstGeom>
        </p:spPr>
      </p:pic>
      <p:pic>
        <p:nvPicPr>
          <p:cNvPr id="11" name="Picture 10">
            <a:extLst>
              <a:ext uri="{FF2B5EF4-FFF2-40B4-BE49-F238E27FC236}">
                <a16:creationId xmlns:a16="http://schemas.microsoft.com/office/drawing/2014/main" id="{B3A95908-B428-5AE9-0750-D32CC9FCE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56074"/>
            <a:ext cx="2355557" cy="3101925"/>
          </a:xfrm>
          <a:prstGeom prst="rect">
            <a:avLst/>
          </a:prstGeom>
        </p:spPr>
      </p:pic>
    </p:spTree>
    <p:extLst>
      <p:ext uri="{BB962C8B-B14F-4D97-AF65-F5344CB8AC3E}">
        <p14:creationId xmlns:p14="http://schemas.microsoft.com/office/powerpoint/2010/main" val="7952203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002-AED9-493A-B1BB-B9BCD6BB563D}"/>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EFECA91B-699C-F3CC-D8B7-88C12FF1B687}"/>
              </a:ext>
            </a:extLst>
          </p:cNvPr>
          <p:cNvGraphicFramePr>
            <a:graphicFrameLocks noGrp="1"/>
          </p:cNvGraphicFramePr>
          <p:nvPr>
            <p:ph idx="1"/>
            <p:extLst>
              <p:ext uri="{D42A27DB-BD31-4B8C-83A1-F6EECF244321}">
                <p14:modId xmlns:p14="http://schemas.microsoft.com/office/powerpoint/2010/main" val="3165252646"/>
              </p:ext>
            </p:extLst>
          </p:nvPr>
        </p:nvGraphicFramePr>
        <p:xfrm>
          <a:off x="0" y="0"/>
          <a:ext cx="12192000" cy="6947555"/>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1862809334"/>
                    </a:ext>
                  </a:extLst>
                </a:gridCol>
                <a:gridCol w="6096000">
                  <a:extLst>
                    <a:ext uri="{9D8B030D-6E8A-4147-A177-3AD203B41FA5}">
                      <a16:colId xmlns:a16="http://schemas.microsoft.com/office/drawing/2014/main" val="4025373088"/>
                    </a:ext>
                  </a:extLst>
                </a:gridCol>
              </a:tblGrid>
              <a:tr h="155809">
                <a:tc>
                  <a:txBody>
                    <a:bodyPr/>
                    <a:lstStyle/>
                    <a:p>
                      <a:pPr marL="0" marR="0">
                        <a:lnSpc>
                          <a:spcPct val="115000"/>
                        </a:lnSpc>
                        <a:spcBef>
                          <a:spcPts val="0"/>
                        </a:spcBef>
                        <a:spcAft>
                          <a:spcPts val="0"/>
                        </a:spcAft>
                      </a:pPr>
                      <a:r>
                        <a:rPr lang="ro-RO" sz="1400">
                          <a:effectLst/>
                          <a:latin typeface="Times New Roman" panose="02020603050405020304" pitchFamily="18" charset="0"/>
                          <a:cs typeface="Times New Roman" panose="02020603050405020304" pitchFamily="18" charset="0"/>
                        </a:rPr>
                        <a:t>MANAGEMENTUL EDUCAȚIONAL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341" marR="32341" marT="0" marB="0"/>
                </a:tc>
                <a:tc>
                  <a:txBody>
                    <a:bodyPr/>
                    <a:lstStyle/>
                    <a:p>
                      <a:pPr marL="0" marR="0">
                        <a:lnSpc>
                          <a:spcPct val="115000"/>
                        </a:lnSpc>
                        <a:spcBef>
                          <a:spcPts val="0"/>
                        </a:spcBef>
                        <a:spcAft>
                          <a:spcPts val="0"/>
                        </a:spcAft>
                      </a:pPr>
                      <a:r>
                        <a:rPr lang="ro-RO" sz="1400">
                          <a:effectLst/>
                          <a:latin typeface="Times New Roman" panose="02020603050405020304" pitchFamily="18" charset="0"/>
                          <a:cs typeface="Times New Roman" panose="02020603050405020304" pitchFamily="18" charset="0"/>
                        </a:rPr>
                        <a:t>LEADERSHIP EDUCAȚIONAL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341" marR="32341" marT="0" marB="0"/>
                </a:tc>
                <a:extLst>
                  <a:ext uri="{0D108BD9-81ED-4DB2-BD59-A6C34878D82A}">
                    <a16:rowId xmlns:a16="http://schemas.microsoft.com/office/drawing/2014/main" val="3668842940"/>
                  </a:ext>
                </a:extLst>
              </a:tr>
              <a:tr h="6702191">
                <a:tc>
                  <a:txBody>
                    <a:bodyPr/>
                    <a:lstStyle/>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Știința și arta de a pregăti resursele umane</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Calea optimă de a forma personalități în conformitate cu finalitățile solicitate de societate și acceptate de individ</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Este prezent:</a:t>
                      </a:r>
                      <a:endParaRPr lang="en-US" sz="1400" dirty="0">
                        <a:effectLst/>
                        <a:latin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ro-RO" sz="1400" dirty="0">
                          <a:effectLst/>
                          <a:latin typeface="Times New Roman" panose="02020603050405020304" pitchFamily="18" charset="0"/>
                          <a:cs typeface="Times New Roman" panose="02020603050405020304" pitchFamily="18" charset="0"/>
                        </a:rPr>
                        <a:t>La nivel macrostructural (la nivelul sistemului de învățământ, regăsit în politicile naționale, europene și mondiale; de exemplu, ministere, inspectorate școlare etc.)</a:t>
                      </a:r>
                      <a:endParaRPr lang="en-US" sz="1400" dirty="0">
                        <a:effectLst/>
                        <a:latin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ro-RO" sz="1400" dirty="0">
                          <a:effectLst/>
                          <a:latin typeface="Times New Roman" panose="02020603050405020304" pitchFamily="18" charset="0"/>
                          <a:cs typeface="Times New Roman" panose="02020603050405020304" pitchFamily="18" charset="0"/>
                        </a:rPr>
                        <a:t>La nivel intermediar (la nivelul instituției – managementul educațional realizat de director)</a:t>
                      </a:r>
                      <a:endParaRPr lang="en-US" sz="1400" dirty="0">
                        <a:effectLst/>
                        <a:latin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ro-RO" sz="1400" dirty="0">
                          <a:effectLst/>
                          <a:latin typeface="Times New Roman" panose="02020603050405020304" pitchFamily="18" charset="0"/>
                          <a:cs typeface="Times New Roman" panose="02020603050405020304" pitchFamily="18" charset="0"/>
                        </a:rPr>
                        <a:t>La nivel microstructural (la nivelul clasei de elevi)</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complex al acțiunilor ce asigură funcționarea optimă a sistemului educațional (planificare, decizie, coordonare, control, strategii, metodologii educaționale)</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participativ (se referă la gradul de implicare a tuturor resurselor umane: elevi, cadre didactice, parteneri educaționali)</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dinamic (deschiderea fenomenului educațional către alte domenii)</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integrativ (sistematizarea datelor din domenii conexe)</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sistematic (transformarea intrărilor în ieșiri)</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Caracterul prospectiv (anticipare pe baza tendințelor de evoluție a sistemului)</a:t>
                      </a:r>
                      <a:endParaRPr lang="en-US" sz="1400" dirty="0">
                        <a:effectLst/>
                        <a:latin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Caracter multifuncțional (descrierea, utilizarea și aplicarea mai multor roluri, atribuții, operații)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41" marR="32341"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Capacitatea, abilitatea, însușirea unei persoane care și-a dus la bun </a:t>
                      </a:r>
                      <a:r>
                        <a:rPr lang="ro-RO" sz="1400" dirty="0" smtClean="0">
                          <a:effectLst/>
                          <a:latin typeface="Times New Roman" panose="02020603050405020304" pitchFamily="18" charset="0"/>
                          <a:cs typeface="Times New Roman" panose="02020603050405020304" pitchFamily="18" charset="0"/>
                        </a:rPr>
                        <a:t>sfârșit obiectivele </a:t>
                      </a:r>
                      <a:r>
                        <a:rPr lang="ro-RO" sz="1400" dirty="0">
                          <a:effectLst/>
                          <a:latin typeface="Times New Roman" panose="02020603050405020304" pitchFamily="18" charset="0"/>
                          <a:cs typeface="Times New Roman" panose="02020603050405020304" pitchFamily="18" charset="0"/>
                        </a:rPr>
                        <a:t>de a influența alți oameni pentru </a:t>
                      </a:r>
                      <a:r>
                        <a:rPr lang="ro-RO" sz="1400" dirty="0" smtClean="0">
                          <a:effectLst/>
                          <a:latin typeface="Times New Roman" panose="02020603050405020304" pitchFamily="18" charset="0"/>
                          <a:cs typeface="Times New Roman" panose="02020603050405020304" pitchFamily="18" charset="0"/>
                        </a:rPr>
                        <a:t>a-și </a:t>
                      </a:r>
                      <a:r>
                        <a:rPr lang="ro-RO" sz="1400" dirty="0">
                          <a:effectLst/>
                          <a:latin typeface="Times New Roman" panose="02020603050405020304" pitchFamily="18" charset="0"/>
                          <a:cs typeface="Times New Roman" panose="02020603050405020304" pitchFamily="18" charset="0"/>
                        </a:rPr>
                        <a:t>îndeplini propriile </a:t>
                      </a:r>
                      <a:r>
                        <a:rPr lang="ro-RO" sz="1400" dirty="0" smtClean="0">
                          <a:effectLst/>
                          <a:latin typeface="Times New Roman" panose="02020603050405020304" pitchFamily="18" charset="0"/>
                          <a:cs typeface="Times New Roman" panose="02020603050405020304" pitchFamily="18" charset="0"/>
                        </a:rPr>
                        <a:t>obiective.</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Modalitatea de a așterne un drum pentru ca alte persoane să ia parte la îndeplinirea unui obiectiv </a:t>
                      </a:r>
                      <a:r>
                        <a:rPr lang="ro-RO" sz="1400" dirty="0" smtClean="0">
                          <a:effectLst/>
                          <a:latin typeface="Times New Roman" panose="02020603050405020304" pitchFamily="18" charset="0"/>
                          <a:cs typeface="Times New Roman" panose="02020603050405020304" pitchFamily="18" charset="0"/>
                        </a:rPr>
                        <a:t>comun.</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Un proces de influențare care are ca ultim pas îndeplinirea scopurilor </a:t>
                      </a:r>
                      <a:r>
                        <a:rPr lang="ro-RO" sz="1400" dirty="0" smtClean="0">
                          <a:effectLst/>
                          <a:latin typeface="Times New Roman" panose="02020603050405020304" pitchFamily="18" charset="0"/>
                          <a:cs typeface="Times New Roman" panose="02020603050405020304" pitchFamily="18" charset="0"/>
                        </a:rPr>
                        <a:t>dorite.</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Calea de îmbunătățire și extindere a profesionalismului cadrului didactic prin autorizarea acestuia de a exersa leadershipul, adică să-și manifeste abilitățile de lider în procesul activității sale curente, ca parte componentă a </a:t>
                      </a:r>
                      <a:r>
                        <a:rPr lang="ro-RO" sz="1400" dirty="0" smtClean="0">
                          <a:effectLst/>
                          <a:latin typeface="Times New Roman" panose="02020603050405020304" pitchFamily="18" charset="0"/>
                          <a:cs typeface="Times New Roman" panose="02020603050405020304" pitchFamily="18" charset="0"/>
                        </a:rPr>
                        <a:t>acesteia.</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Un proces complex ce atinge aproape toate procesele organizaționale, sociale și </a:t>
                      </a:r>
                      <a:r>
                        <a:rPr lang="ro-RO" sz="1400" dirty="0" smtClean="0">
                          <a:effectLst/>
                          <a:latin typeface="Times New Roman" panose="02020603050405020304" pitchFamily="18" charset="0"/>
                          <a:cs typeface="Times New Roman" panose="02020603050405020304" pitchFamily="18" charset="0"/>
                        </a:rPr>
                        <a:t>personale.</a:t>
                      </a:r>
                      <a:endParaRPr lang="en-US" sz="1400" dirty="0">
                        <a:effectLst/>
                        <a:latin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ro-RO" sz="1400" dirty="0">
                          <a:effectLst/>
                          <a:latin typeface="Times New Roman" panose="02020603050405020304" pitchFamily="18" charset="0"/>
                          <a:cs typeface="Times New Roman" panose="02020603050405020304" pitchFamily="18" charset="0"/>
                        </a:rPr>
                        <a:t>Conține schimbare, transformare, devenire, </a:t>
                      </a:r>
                      <a:r>
                        <a:rPr lang="ro-RO" sz="1400" dirty="0" smtClean="0">
                          <a:effectLst/>
                          <a:latin typeface="Times New Roman" panose="02020603050405020304" pitchFamily="18" charset="0"/>
                          <a:cs typeface="Times New Roman" panose="02020603050405020304" pitchFamily="18" charset="0"/>
                        </a:rPr>
                        <a:t>provocare.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41" marR="32341" marT="0" marB="0"/>
                </a:tc>
                <a:extLst>
                  <a:ext uri="{0D108BD9-81ED-4DB2-BD59-A6C34878D82A}">
                    <a16:rowId xmlns:a16="http://schemas.microsoft.com/office/drawing/2014/main" val="3911186544"/>
                  </a:ext>
                </a:extLst>
              </a:tr>
            </a:tbl>
          </a:graphicData>
        </a:graphic>
      </p:graphicFrame>
    </p:spTree>
    <p:extLst>
      <p:ext uri="{BB962C8B-B14F-4D97-AF65-F5344CB8AC3E}">
        <p14:creationId xmlns:p14="http://schemas.microsoft.com/office/powerpoint/2010/main" val="3554917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744D-04DC-5133-B31A-43495CB603DF}"/>
              </a:ext>
            </a:extLst>
          </p:cNvPr>
          <p:cNvSpPr>
            <a:spLocks noGrp="1"/>
          </p:cNvSpPr>
          <p:nvPr>
            <p:ph type="title"/>
          </p:nvPr>
        </p:nvSpPr>
        <p:spPr/>
        <p:txBody>
          <a:bodyPr/>
          <a:lstStyle/>
          <a:p>
            <a:r>
              <a:rPr lang="ro-RO" sz="4400" b="1" dirty="0">
                <a:effectLst/>
                <a:latin typeface="Aptos" panose="020B0004020202020204" pitchFamily="34" charset="0"/>
                <a:ea typeface="Calibri" panose="020F0502020204030204" pitchFamily="34" charset="0"/>
                <a:cs typeface="Times New Roman" panose="02020603050405020304" pitchFamily="18" charset="0"/>
              </a:rPr>
              <a:t>Concluzii</a:t>
            </a:r>
            <a:r>
              <a:rPr lang="ro-RO" sz="4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331C0019-1D7B-AB41-1BDE-B01C4C808E14}"/>
              </a:ext>
            </a:extLst>
          </p:cNvPr>
          <p:cNvSpPr>
            <a:spLocks noGrp="1"/>
          </p:cNvSpPr>
          <p:nvPr>
            <p:ph idx="1"/>
          </p:nvPr>
        </p:nvSpPr>
        <p:spPr>
          <a:xfrm>
            <a:off x="838200" y="998806"/>
            <a:ext cx="10515600" cy="5859194"/>
          </a:xfrm>
        </p:spPr>
        <p:txBody>
          <a:bodyPr/>
          <a:lstStyle/>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Unitatea școlară este abordată în ultimul timp ca sistem, principala ei funcție fiind de a transforma intrările (elevi, cadre didactice) în ieșiri (rezultate ale educației: oameni educați cu autoritate socială).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Leadershipul depinde de un proces de influență, în care oamenii sunt orientați spre anumite obiective prin motivația personală.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partea teoretică, a urmat partea practică, în care a trebuit să stabilim asemănările și deosebirile dintre un manager și un lider.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consultări și lucru în echipă, s-a ajuns la următoarele concluzii: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Și managerul, și liderul monitorizează evoluția rezultatelor pe etape sau rezultatul final, însă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Managerul trasează sarcini exacte și precise celorlalți, pe care îi monitorizează cu atenție, iar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Liderul gestionează sarcinile din interiorul echipei și este direct responsabil pentru rezultate, altfel spus, liderul se implică alături de ceilalți în proiect.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3927B1F0-8612-21AA-E345-DFE570536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612477" y="6154615"/>
            <a:ext cx="453947" cy="45719"/>
          </a:xfrm>
          <a:prstGeom prst="rect">
            <a:avLst/>
          </a:prstGeom>
        </p:spPr>
      </p:pic>
      <p:pic>
        <p:nvPicPr>
          <p:cNvPr id="7" name="Picture 6">
            <a:extLst>
              <a:ext uri="{FF2B5EF4-FFF2-40B4-BE49-F238E27FC236}">
                <a16:creationId xmlns:a16="http://schemas.microsoft.com/office/drawing/2014/main" id="{648BFB1B-4605-1ADF-B9F9-C368C67CB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491" y="115742"/>
            <a:ext cx="2162642" cy="1209822"/>
          </a:xfrm>
          <a:prstGeom prst="rect">
            <a:avLst/>
          </a:prstGeom>
        </p:spPr>
      </p:pic>
      <p:pic>
        <p:nvPicPr>
          <p:cNvPr id="9" name="Picture 8">
            <a:extLst>
              <a:ext uri="{FF2B5EF4-FFF2-40B4-BE49-F238E27FC236}">
                <a16:creationId xmlns:a16="http://schemas.microsoft.com/office/drawing/2014/main" id="{1AAFF4AA-D871-1DD4-533B-24DE39B07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409" y="4783011"/>
            <a:ext cx="3709182" cy="2074986"/>
          </a:xfrm>
          <a:prstGeom prst="rect">
            <a:avLst/>
          </a:prstGeom>
        </p:spPr>
      </p:pic>
      <p:pic>
        <p:nvPicPr>
          <p:cNvPr id="11" name="Picture 10">
            <a:extLst>
              <a:ext uri="{FF2B5EF4-FFF2-40B4-BE49-F238E27FC236}">
                <a16:creationId xmlns:a16="http://schemas.microsoft.com/office/drawing/2014/main" id="{740E21C3-8B70-F106-6CCC-689141E497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358" y="4783009"/>
            <a:ext cx="2575853" cy="2074988"/>
          </a:xfrm>
          <a:prstGeom prst="rect">
            <a:avLst/>
          </a:prstGeom>
        </p:spPr>
      </p:pic>
      <p:pic>
        <p:nvPicPr>
          <p:cNvPr id="13" name="Picture 12">
            <a:extLst>
              <a:ext uri="{FF2B5EF4-FFF2-40B4-BE49-F238E27FC236}">
                <a16:creationId xmlns:a16="http://schemas.microsoft.com/office/drawing/2014/main" id="{3745F87D-8445-DD39-AD4C-53F1B86D5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892" y="4783011"/>
            <a:ext cx="2571019" cy="2074988"/>
          </a:xfrm>
          <a:prstGeom prst="rect">
            <a:avLst/>
          </a:prstGeom>
        </p:spPr>
      </p:pic>
    </p:spTree>
    <p:extLst>
      <p:ext uri="{BB962C8B-B14F-4D97-AF65-F5344CB8AC3E}">
        <p14:creationId xmlns:p14="http://schemas.microsoft.com/office/powerpoint/2010/main" val="2639840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E15D-1B96-497B-D4EF-EEB42DCE8871}"/>
              </a:ext>
            </a:extLst>
          </p:cNvPr>
          <p:cNvSpPr>
            <a:spLocks noGrp="1"/>
          </p:cNvSpPr>
          <p:nvPr>
            <p:ph type="title"/>
          </p:nvPr>
        </p:nvSpPr>
        <p:spPr/>
        <p:txBody>
          <a:bodyPr/>
          <a:lstStyle/>
          <a:p>
            <a:r>
              <a:rPr lang="en-US" dirty="0"/>
              <a:t>A </a:t>
            </a:r>
            <a:r>
              <a:rPr lang="en-US" dirty="0" err="1"/>
              <a:t>doua</a:t>
            </a:r>
            <a:r>
              <a:rPr lang="en-US" dirty="0"/>
              <a:t> zi: </a:t>
            </a:r>
            <a:r>
              <a:rPr lang="en-US" dirty="0" err="1"/>
              <a:t>Managementul</a:t>
            </a:r>
            <a:r>
              <a:rPr lang="en-US" dirty="0"/>
              <a:t> </a:t>
            </a:r>
            <a:r>
              <a:rPr lang="en-US" dirty="0" err="1"/>
              <a:t>sinergiei</a:t>
            </a:r>
            <a:r>
              <a:rPr lang="en-US" dirty="0"/>
              <a:t> </a:t>
            </a:r>
          </a:p>
        </p:txBody>
      </p:sp>
      <p:sp>
        <p:nvSpPr>
          <p:cNvPr id="3" name="Content Placeholder 2">
            <a:extLst>
              <a:ext uri="{FF2B5EF4-FFF2-40B4-BE49-F238E27FC236}">
                <a16:creationId xmlns:a16="http://schemas.microsoft.com/office/drawing/2014/main" id="{A67C43A3-B5AE-F905-DA95-826DE1ECB0EE}"/>
              </a:ext>
            </a:extLst>
          </p:cNvPr>
          <p:cNvSpPr>
            <a:spLocks noGrp="1"/>
          </p:cNvSpPr>
          <p:nvPr>
            <p:ph idx="1"/>
          </p:nvPr>
        </p:nvSpPr>
        <p:spPr>
          <a:xfrm>
            <a:off x="838200" y="1690688"/>
            <a:ext cx="10515600" cy="5167312"/>
          </a:xfrm>
        </p:spPr>
        <p:txBody>
          <a:bodyPr/>
          <a:lstStyle/>
          <a:p>
            <a:pPr marL="0" marR="0">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Definiție: managementul sinergiei este știința și arta de a focaliza puterea valorilor, metodelor, instrumentelor manageriale, care constă în depunerea unui efort individual și organizațional, într-o energie dirijată, cu efect catalizator și unificator care descătușează potențialități creatoare neașteptate și determină calitatea vieții persoanelor și a organizațiilor.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Managementul sinergiei constă 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descoperirea, valorificarea și dezvoltarea potențialităților, care diferă de la om la om și de la organizație la organizație.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Concluzie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Prin intermediul managementului sinergiei, suma părților devine mai mare ca întregul doar prin aplicarea mecanismelor necesare pentru declanșarea sinergiei și direcționarea corectă a vectorului acesteia.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9B96624A-25D7-A684-53E0-1BF1A794A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828" y="443130"/>
            <a:ext cx="1860886" cy="1019909"/>
          </a:xfrm>
          <a:prstGeom prst="rect">
            <a:avLst/>
          </a:prstGeom>
        </p:spPr>
      </p:pic>
      <p:pic>
        <p:nvPicPr>
          <p:cNvPr id="7" name="Picture 6">
            <a:extLst>
              <a:ext uri="{FF2B5EF4-FFF2-40B4-BE49-F238E27FC236}">
                <a16:creationId xmlns:a16="http://schemas.microsoft.com/office/drawing/2014/main" id="{071628AC-0D69-C69E-1F5B-B6F5D1B87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016" y="4670475"/>
            <a:ext cx="3657601" cy="2187525"/>
          </a:xfrm>
          <a:prstGeom prst="rect">
            <a:avLst/>
          </a:prstGeom>
        </p:spPr>
      </p:pic>
    </p:spTree>
    <p:extLst>
      <p:ext uri="{BB962C8B-B14F-4D97-AF65-F5344CB8AC3E}">
        <p14:creationId xmlns:p14="http://schemas.microsoft.com/office/powerpoint/2010/main" val="2263204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C39B-956D-931B-9E43-550B2FC068CB}"/>
              </a:ext>
            </a:extLst>
          </p:cNvPr>
          <p:cNvSpPr>
            <a:spLocks noGrp="1"/>
          </p:cNvSpPr>
          <p:nvPr>
            <p:ph type="title"/>
          </p:nvPr>
        </p:nvSpPr>
        <p:spPr>
          <a:xfrm>
            <a:off x="838200" y="280719"/>
            <a:ext cx="10515600" cy="1325563"/>
          </a:xfrm>
        </p:spPr>
        <p:txBody>
          <a:bodyPr/>
          <a:lstStyle/>
          <a:p>
            <a:r>
              <a:rPr lang="en-US" sz="2800" b="1" dirty="0"/>
              <a:t>A </a:t>
            </a:r>
            <a:r>
              <a:rPr lang="en-US" sz="2800" b="1" dirty="0" err="1"/>
              <a:t>treia</a:t>
            </a:r>
            <a:r>
              <a:rPr lang="en-US" sz="2800" b="1" dirty="0"/>
              <a:t> zi</a:t>
            </a:r>
            <a:r>
              <a:rPr lang="en-US" sz="1800" b="1" dirty="0"/>
              <a:t>: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MANAGEMENTUL COMUNICĂRII EFICIENTE ÎN ȘCOALĂ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090A14-AE48-F952-36E9-4DC1D371D470}"/>
              </a:ext>
            </a:extLst>
          </p:cNvPr>
          <p:cNvSpPr>
            <a:spLocks noGrp="1"/>
          </p:cNvSpPr>
          <p:nvPr>
            <p:ph idx="1"/>
          </p:nvPr>
        </p:nvSpPr>
        <p:spPr>
          <a:xfrm>
            <a:off x="838200" y="856342"/>
            <a:ext cx="10515600" cy="6001657"/>
          </a:xfrm>
        </p:spPr>
        <p:txBody>
          <a:bodyPr>
            <a:normAutofit/>
          </a:bodyPr>
          <a:lstStyle/>
          <a:p>
            <a:pPr marL="0" marR="0">
              <a:lnSpc>
                <a:spcPct val="115000"/>
              </a:lnSpc>
              <a:spcBef>
                <a:spcPts val="0"/>
              </a:spcBef>
              <a:spcAft>
                <a:spcPts val="10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Comunicarea eficientă din școală pune bazele comunicării eficiente din societate, asigurând individului succesul pe toate planurile existenței sale. De aceea, trebuie să fim foarte atenți la dezvoltarea competențelor care determină și influențează o comunicare eficientă. Dintre acestea, cele mai importante sunt grupate astfel: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Modalități de gândire: creativitatea, gândirea critică, rezolvarea de probleme, luarea deciziilor.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Modalități de lucru: comunicare și colaborare.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Instrumente de lucru: tehnologia informației și a comunicațiilor și alfabetizarea informațională.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Abilități pentru a trăi în lumea globală: cetățenie activă, viață și carieră, responsabilitate personală și socială.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Ce este COMUNICAREA</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6D4AC6D-C9DE-B1CB-ABC0-615B887D7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4034971"/>
            <a:ext cx="3641498" cy="2278743"/>
          </a:xfrm>
          <a:prstGeom prst="rect">
            <a:avLst/>
          </a:prstGeom>
        </p:spPr>
      </p:pic>
      <p:pic>
        <p:nvPicPr>
          <p:cNvPr id="7" name="Picture 6">
            <a:extLst>
              <a:ext uri="{FF2B5EF4-FFF2-40B4-BE49-F238E27FC236}">
                <a16:creationId xmlns:a16="http://schemas.microsoft.com/office/drawing/2014/main" id="{D03EE149-7F59-558A-8483-A2399408A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034971"/>
            <a:ext cx="4281714" cy="2278743"/>
          </a:xfrm>
          <a:prstGeom prst="rect">
            <a:avLst/>
          </a:prstGeom>
        </p:spPr>
      </p:pic>
    </p:spTree>
    <p:extLst>
      <p:ext uri="{BB962C8B-B14F-4D97-AF65-F5344CB8AC3E}">
        <p14:creationId xmlns:p14="http://schemas.microsoft.com/office/powerpoint/2010/main" val="722802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8340-050E-91B3-8063-9162674CE8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6FBD87-94B4-99F3-743B-EE8F1D066C3E}"/>
              </a:ext>
            </a:extLst>
          </p:cNvPr>
          <p:cNvSpPr>
            <a:spLocks noGrp="1"/>
          </p:cNvSpPr>
          <p:nvPr>
            <p:ph idx="1"/>
          </p:nvPr>
        </p:nvSpPr>
        <p:spPr/>
        <p:txBody>
          <a:bodyPr/>
          <a:lstStyle/>
          <a:p>
            <a:pPr marL="914400" marR="0">
              <a:lnSpc>
                <a:spcPct val="115000"/>
              </a:lnSpc>
              <a:spcBef>
                <a:spcPts val="0"/>
              </a:spcBef>
              <a:spcAft>
                <a:spcPts val="0"/>
              </a:spcAft>
            </a:pPr>
            <a:r>
              <a:rPr lang="ro-RO" dirty="0">
                <a:effectLst/>
                <a:latin typeface="Times New Roman" panose="02020603050405020304" pitchFamily="18" charset="0"/>
                <a:ea typeface="Calibri" panose="020F0502020204030204" pitchFamily="34" charset="0"/>
                <a:cs typeface="Times New Roman" panose="02020603050405020304" pitchFamily="18" charset="0"/>
              </a:rPr>
              <a:t>Funcțiile COMUNICĂRII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A7E88937-928A-E376-FBAC-C1D0B4711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458" y="2960915"/>
            <a:ext cx="4543199" cy="2423885"/>
          </a:xfrm>
          <a:prstGeom prst="rect">
            <a:avLst/>
          </a:prstGeom>
        </p:spPr>
      </p:pic>
      <p:pic>
        <p:nvPicPr>
          <p:cNvPr id="7" name="Picture 6">
            <a:extLst>
              <a:ext uri="{FF2B5EF4-FFF2-40B4-BE49-F238E27FC236}">
                <a16:creationId xmlns:a16="http://schemas.microsoft.com/office/drawing/2014/main" id="{AEA465DB-2ED0-09BD-D33E-E17C918D7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869" y="2966131"/>
            <a:ext cx="4660673" cy="2418669"/>
          </a:xfrm>
          <a:prstGeom prst="rect">
            <a:avLst/>
          </a:prstGeom>
        </p:spPr>
      </p:pic>
    </p:spTree>
    <p:extLst>
      <p:ext uri="{BB962C8B-B14F-4D97-AF65-F5344CB8AC3E}">
        <p14:creationId xmlns:p14="http://schemas.microsoft.com/office/powerpoint/2010/main" val="9564056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0A8B-C289-250F-78F7-F09888F9327D}"/>
              </a:ext>
            </a:extLst>
          </p:cNvPr>
          <p:cNvSpPr>
            <a:spLocks noGrp="1"/>
          </p:cNvSpPr>
          <p:nvPr>
            <p:ph type="title"/>
          </p:nvPr>
        </p:nvSpPr>
        <p:spPr/>
        <p:txBody>
          <a:bodyPr/>
          <a:lstStyle/>
          <a:p>
            <a:r>
              <a:rPr lang="ro-RO" sz="2400" b="1" dirty="0">
                <a:effectLst/>
                <a:latin typeface="Times New Roman" panose="02020603050405020304" pitchFamily="18" charset="0"/>
                <a:ea typeface="Calibri" panose="020F0502020204030204" pitchFamily="34" charset="0"/>
                <a:cs typeface="Times New Roman" panose="02020603050405020304" pitchFamily="18" charset="0"/>
              </a:rPr>
              <a:t>10 moduri de a comunica eficient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54B89FE-F3FD-3C5A-0045-21A7562B5724}"/>
              </a:ext>
            </a:extLst>
          </p:cNvPr>
          <p:cNvSpPr>
            <a:spLocks noGrp="1"/>
          </p:cNvSpPr>
          <p:nvPr>
            <p:ph idx="1"/>
          </p:nvPr>
        </p:nvSpPr>
        <p:spPr/>
        <p:txBody>
          <a:bodyPr/>
          <a:lstStyle/>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Fă o pau</a:t>
            </a:r>
            <a:r>
              <a:rPr lang="en-US"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z</a:t>
            </a: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ă înainte de a răspunde!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Fii veridic și onest!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Nu grăbi comunicarea!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Adaptea</a:t>
            </a:r>
            <a:r>
              <a:rPr lang="en-US"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z</a:t>
            </a: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ă-ți ideile la ceilalți!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Nu lăsa pe altcineva să îți perturbe comunicarea!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Fii atent la comunicarea nonverbală!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Învață să înțelegi ascultând!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Fii răbdător și lipsit de prejudecăți!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Observă re</a:t>
            </a:r>
            <a:r>
              <a:rPr lang="en-US"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z</a:t>
            </a: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ultatul a ceea ce ai comunicat!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ro-RO" sz="1800"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Cere </a:t>
            </a:r>
            <a:r>
              <a:rPr lang="ro-RO" sz="1800" dirty="0" smtClean="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15000"/>
              </a:lnSpc>
              <a:spcBef>
                <a:spcPts val="0"/>
              </a:spcBef>
              <a:spcAft>
                <a:spcPts val="10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9" name="Picture 8">
            <a:extLst>
              <a:ext uri="{FF2B5EF4-FFF2-40B4-BE49-F238E27FC236}">
                <a16:creationId xmlns:a16="http://schemas.microsoft.com/office/drawing/2014/main" id="{05D3BAE4-526A-027A-FE0F-1D56F1D5A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487" y="1832317"/>
            <a:ext cx="2751867" cy="1596683"/>
          </a:xfrm>
          <a:prstGeom prst="rect">
            <a:avLst/>
          </a:prstGeom>
        </p:spPr>
      </p:pic>
      <p:pic>
        <p:nvPicPr>
          <p:cNvPr id="11" name="Picture 10">
            <a:extLst>
              <a:ext uri="{FF2B5EF4-FFF2-40B4-BE49-F238E27FC236}">
                <a16:creationId xmlns:a16="http://schemas.microsoft.com/office/drawing/2014/main" id="{10B0C7E8-5AC6-E074-2F69-905D5162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424" y="3891306"/>
            <a:ext cx="4122549" cy="2966694"/>
          </a:xfrm>
          <a:prstGeom prst="rect">
            <a:avLst/>
          </a:prstGeom>
        </p:spPr>
      </p:pic>
    </p:spTree>
    <p:extLst>
      <p:ext uri="{BB962C8B-B14F-4D97-AF65-F5344CB8AC3E}">
        <p14:creationId xmlns:p14="http://schemas.microsoft.com/office/powerpoint/2010/main" val="20892268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TotalTime>
  <Words>1346</Words>
  <Application>Microsoft Office PowerPoint</Application>
  <PresentationFormat>Widescreen</PresentationFormat>
  <Paragraphs>127</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Arial Black</vt:lpstr>
      <vt:lpstr>Arial Narrow</vt:lpstr>
      <vt:lpstr>Bodoni MT Condensed</vt:lpstr>
      <vt:lpstr>Calibri</vt:lpstr>
      <vt:lpstr>Calibri Light</vt:lpstr>
      <vt:lpstr>Symbol</vt:lpstr>
      <vt:lpstr>Times New Roman</vt:lpstr>
      <vt:lpstr>Wingdings</vt:lpstr>
      <vt:lpstr>Office Theme</vt:lpstr>
      <vt:lpstr>DISEMINAREA PROIECTULUI ERASMUS+ AL LICEULUI TEORETIC „HENRI COANDĂ” BACĂU NUMĂR PROIECT: 2023- 1-RO01-KA121-SCH-000130464   PENTRU ȘCOLI ACREDITATE COD DE ACREDITARE: 2022-1-RO01-KA120-SCH-000105409 </vt:lpstr>
      <vt:lpstr>PowerPoint Presentation</vt:lpstr>
      <vt:lpstr>Prima zi:</vt:lpstr>
      <vt:lpstr>PowerPoint Presentation</vt:lpstr>
      <vt:lpstr>Concluzii:</vt:lpstr>
      <vt:lpstr>A doua zi: Managementul sinergiei </vt:lpstr>
      <vt:lpstr>A treia zi: MANAGEMENTUL COMUNICĂRII EFICIENTE ÎN ȘCOALĂ </vt:lpstr>
      <vt:lpstr>PowerPoint Presentation</vt:lpstr>
      <vt:lpstr>10 moduri de a comunica eficient </vt:lpstr>
      <vt:lpstr>ȘCOALA CARE ÎNVAȚĂ </vt:lpstr>
      <vt:lpstr>Concluzii: </vt:lpstr>
      <vt:lpstr>Psihologia pozitivă </vt:lpstr>
      <vt:lpstr> </vt:lpstr>
      <vt:lpstr>Principii de bază în psihologia pozitivă </vt:lpstr>
      <vt:lpstr>PowerPoint Presentation</vt:lpstr>
      <vt:lpstr>A IV-a zi </vt:lpstr>
      <vt:lpstr>PowerPoint Presentation</vt:lpstr>
      <vt:lpstr>A v-a zi: Evaluarea finala si acordarea certificatelor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DISEMINAREA PROIECTULUI ERASMUS+ AL LICEULUI TEORETIC „HENRI COANDĂ” BACĂU NUMĂR PROIECT: 2023- 1-RO01-KA121-SCH-000130464   PENTRU ȘCOLI ACREDITATE COD DE ACREDITARE: 2022-1-RO01-KA120-SCH-000105409</dc:title>
  <dc:creator>Negru Darius</dc:creator>
  <cp:lastModifiedBy>Lenovo</cp:lastModifiedBy>
  <cp:revision>9</cp:revision>
  <dcterms:created xsi:type="dcterms:W3CDTF">2024-05-19T09:35:59Z</dcterms:created>
  <dcterms:modified xsi:type="dcterms:W3CDTF">2024-06-07T07:18:35Z</dcterms:modified>
</cp:coreProperties>
</file>